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63" r:id="rId5"/>
    <p:sldId id="292" r:id="rId6"/>
    <p:sldId id="268" r:id="rId7"/>
    <p:sldId id="328" r:id="rId8"/>
    <p:sldId id="336" r:id="rId9"/>
    <p:sldId id="337" r:id="rId10"/>
    <p:sldId id="338" r:id="rId11"/>
    <p:sldId id="339" r:id="rId12"/>
    <p:sldId id="340" r:id="rId13"/>
    <p:sldId id="341" r:id="rId14"/>
    <p:sldId id="291" r:id="rId15"/>
    <p:sldId id="320" r:id="rId16"/>
    <p:sldId id="318" r:id="rId17"/>
    <p:sldId id="334" r:id="rId18"/>
    <p:sldId id="335" r:id="rId19"/>
    <p:sldId id="309" r:id="rId20"/>
    <p:sldId id="321" r:id="rId21"/>
    <p:sldId id="333" r:id="rId22"/>
    <p:sldId id="310" r:id="rId23"/>
    <p:sldId id="311" r:id="rId24"/>
    <p:sldId id="332" r:id="rId25"/>
  </p:sldIdLst>
  <p:sldSz cx="12192000" cy="6858000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3867" autoAdjust="0"/>
  </p:normalViewPr>
  <p:slideViewPr>
    <p:cSldViewPr snapToGrid="0">
      <p:cViewPr varScale="1">
        <p:scale>
          <a:sx n="73" d="100"/>
          <a:sy n="73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A3868-6E6B-4900-8C31-5F9117C50EC7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6" y="6456433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29B2-F189-491F-9920-40C3E1B3C3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5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70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5F3B6-1B5B-4E98-8305-D42EE7D4A012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700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899F-47D4-41F1-9321-F6080ECED5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1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58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011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450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72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56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20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31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62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34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16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70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56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65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7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33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63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41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50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86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0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54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40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32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47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900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51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9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2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82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4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76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555454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TW" b="1" dirty="0">
                <a:solidFill>
                  <a:srgbClr val="5B9BD5"/>
                </a:solidFill>
              </a:rPr>
              <a:t>Heterogeneous Graph Attention Network</a:t>
            </a:r>
            <a:endParaRPr lang="zh-TW" altLang="en-US" sz="5400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642562"/>
            <a:ext cx="9144000" cy="1655762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Source : </a:t>
            </a:r>
            <a:r>
              <a:rPr lang="en-US" altLang="zh-TW" sz="2800" dirty="0" smtClean="0"/>
              <a:t>WWW</a:t>
            </a:r>
            <a:r>
              <a:rPr lang="en-US" altLang="zh-TW" sz="2800" dirty="0" smtClean="0"/>
              <a:t> 2019</a:t>
            </a:r>
            <a:endParaRPr lang="en-US" altLang="zh-TW" sz="2800" dirty="0"/>
          </a:p>
          <a:p>
            <a:r>
              <a:rPr lang="en-US" altLang="zh-TW" sz="2800" dirty="0"/>
              <a:t>Advisor : JIA-LING KOH</a:t>
            </a:r>
          </a:p>
          <a:p>
            <a:r>
              <a:rPr lang="en-US" altLang="zh-TW" sz="2800" dirty="0"/>
              <a:t>Speaker : YI-CHENG HUNG</a:t>
            </a:r>
          </a:p>
          <a:p>
            <a:r>
              <a:rPr lang="en-US" altLang="zh-TW" sz="2800" dirty="0" smtClean="0"/>
              <a:t>Date:2019/05/06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27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Node-level Attention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1" y="1771821"/>
            <a:ext cx="6481640" cy="44082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114" y="1691322"/>
            <a:ext cx="2371725" cy="914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659" y="3346347"/>
            <a:ext cx="5410200" cy="9525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870" y="5039472"/>
            <a:ext cx="2571750" cy="61912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直線單箭頭接點 10"/>
          <p:cNvCxnSpPr/>
          <p:nvPr/>
        </p:nvCxnSpPr>
        <p:spPr>
          <a:xfrm flipH="1" flipV="1">
            <a:off x="8614870" y="4088524"/>
            <a:ext cx="255861" cy="95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7147034" y="2322786"/>
            <a:ext cx="3468414" cy="1324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Semantic-level Attention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1151" y="1882664"/>
            <a:ext cx="1857375" cy="8382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66621"/>
          <a:stretch/>
        </p:blipFill>
        <p:spPr>
          <a:xfrm>
            <a:off x="666452" y="2301764"/>
            <a:ext cx="6481640" cy="14714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650" y="3037488"/>
            <a:ext cx="2238375" cy="8096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312" y="4478904"/>
            <a:ext cx="3829050" cy="71437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9" name="直線單箭頭接點 8"/>
          <p:cNvCxnSpPr/>
          <p:nvPr/>
        </p:nvCxnSpPr>
        <p:spPr>
          <a:xfrm flipV="1">
            <a:off x="7493876" y="3773213"/>
            <a:ext cx="2385848" cy="840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8211151" y="2532993"/>
            <a:ext cx="1058973" cy="71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065" y="4836091"/>
            <a:ext cx="3554252" cy="1029374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4" name="直線單箭頭接點 13"/>
          <p:cNvCxnSpPr/>
          <p:nvPr/>
        </p:nvCxnSpPr>
        <p:spPr>
          <a:xfrm flipH="1">
            <a:off x="4855779" y="2417379"/>
            <a:ext cx="3468414" cy="256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1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3913"/>
          <a:stretch/>
        </p:blipFill>
        <p:spPr>
          <a:xfrm>
            <a:off x="635514" y="2049517"/>
            <a:ext cx="5392085" cy="2154621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t="25241"/>
          <a:stretch/>
        </p:blipFill>
        <p:spPr>
          <a:xfrm>
            <a:off x="6102927" y="672662"/>
            <a:ext cx="5159986" cy="59089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96009" y="1108419"/>
            <a:ext cx="3373821" cy="3630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148409" y="1635195"/>
            <a:ext cx="3740308" cy="17386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917181" y="3680723"/>
            <a:ext cx="4108171" cy="7651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580850" y="4676681"/>
            <a:ext cx="4444502" cy="6100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349623" y="5630384"/>
            <a:ext cx="4020207" cy="8048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8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/>
              <a:t>Outline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Introduction</a:t>
            </a:r>
          </a:p>
          <a:p>
            <a:r>
              <a:rPr lang="en-US" altLang="zh-TW" sz="4400" dirty="0"/>
              <a:t>Method</a:t>
            </a:r>
          </a:p>
          <a:p>
            <a:r>
              <a:rPr lang="en-US" altLang="zh-TW" sz="4400" dirty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sz="4400" dirty="0"/>
              <a:t>Conclusion</a:t>
            </a:r>
            <a:endParaRPr lang="zh-TW" altLang="en-US" sz="44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841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ACC17-16B6-42C4-8295-A9E89589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50" y="0"/>
            <a:ext cx="10515600" cy="1325562"/>
          </a:xfrm>
        </p:spPr>
        <p:txBody>
          <a:bodyPr>
            <a:normAutofit/>
          </a:bodyPr>
          <a:lstStyle/>
          <a:p>
            <a:r>
              <a:rPr lang="en-US" altLang="zh-TW" sz="6600" dirty="0"/>
              <a:t>D</a:t>
            </a:r>
            <a:r>
              <a:rPr lang="en-US" altLang="zh-TW" sz="6600" dirty="0" smtClean="0"/>
              <a:t>ataset</a:t>
            </a:r>
            <a:endParaRPr lang="zh-TW" altLang="en-US" sz="66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650" y="1900055"/>
            <a:ext cx="10515600" cy="20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Qantitative</a:t>
            </a:r>
            <a:r>
              <a:rPr lang="en-US" altLang="zh-TW" dirty="0"/>
              <a:t> results (%) on the node classification task.</a:t>
            </a:r>
            <a:endParaRPr lang="zh-TW" altLang="en-US" sz="115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6" y="1984156"/>
            <a:ext cx="11867001" cy="25961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42483" y="1828800"/>
            <a:ext cx="1893944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2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ACC17-16B6-42C4-8295-A9E89589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3" y="262759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en-US" altLang="zh-TW" sz="6600" dirty="0" err="1"/>
              <a:t>Qantitative</a:t>
            </a:r>
            <a:r>
              <a:rPr lang="en-US" altLang="zh-TW" sz="6600" dirty="0"/>
              <a:t> results (%) on the node classification task.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93" y="2322787"/>
            <a:ext cx="10884968" cy="208647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837683" y="1965435"/>
            <a:ext cx="1893944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ACC17-16B6-42C4-8295-A9E89589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67" y="304800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en-US" altLang="zh-TW" sz="6600" dirty="0" err="1"/>
              <a:t>Qantitative</a:t>
            </a:r>
            <a:r>
              <a:rPr lang="en-US" altLang="zh-TW" sz="6600" dirty="0"/>
              <a:t> results (%) on the node classification task.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0" y="2424113"/>
            <a:ext cx="11687340" cy="22649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900745" y="1923393"/>
            <a:ext cx="1893944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8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127" y="311150"/>
            <a:ext cx="10515600" cy="1325562"/>
          </a:xfrm>
        </p:spPr>
        <p:txBody>
          <a:bodyPr>
            <a:normAutofit/>
          </a:bodyPr>
          <a:lstStyle/>
          <a:p>
            <a:r>
              <a:rPr lang="en-US" altLang="zh-TW" dirty="0"/>
              <a:t>Meta-path based neighbors of node P831 and </a:t>
            </a:r>
            <a:r>
              <a:rPr lang="en-US" altLang="zh-TW" dirty="0" smtClean="0"/>
              <a:t>corresponding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attention </a:t>
            </a:r>
            <a:r>
              <a:rPr lang="en-US" altLang="zh-TW" dirty="0"/>
              <a:t>values</a:t>
            </a:r>
            <a:endParaRPr lang="zh-TW" altLang="en-US" sz="11500" dirty="0">
              <a:solidFill>
                <a:srgbClr val="5B9BD5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8384" y="1545019"/>
            <a:ext cx="7449091" cy="50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Analysis of semantic-level attention.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737" y="1899444"/>
            <a:ext cx="67532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/>
              <a:t>Outline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Introduction</a:t>
            </a:r>
          </a:p>
          <a:p>
            <a:r>
              <a:rPr lang="en-US" altLang="zh-TW" sz="4000" dirty="0"/>
              <a:t>Method</a:t>
            </a:r>
          </a:p>
          <a:p>
            <a:r>
              <a:rPr lang="en-US" altLang="zh-TW" sz="4000" dirty="0"/>
              <a:t>Experiment</a:t>
            </a:r>
          </a:p>
          <a:p>
            <a:r>
              <a:rPr lang="en-US" altLang="zh-TW" sz="4000" dirty="0"/>
              <a:t>Conclusion</a:t>
            </a:r>
            <a:endParaRPr lang="zh-TW" altLang="en-US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710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Qantitative</a:t>
            </a:r>
            <a:r>
              <a:rPr lang="en-US" altLang="zh-TW" dirty="0"/>
              <a:t> results (%) on the node clustering task.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550" y="2960223"/>
            <a:ext cx="10515600" cy="20884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331669" y="2879834"/>
            <a:ext cx="1028481" cy="23017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6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Visualization embedding on DBLP</a:t>
            </a:r>
            <a:endParaRPr lang="zh-TW" altLang="en-US" sz="11500" dirty="0">
              <a:solidFill>
                <a:srgbClr val="5B9BD5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2765"/>
            <a:ext cx="12536338" cy="332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Parameter sensitivity of HAN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9" y="1988918"/>
            <a:ext cx="114204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CONCLUSION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proposed </a:t>
            </a:r>
            <a:r>
              <a:rPr lang="en-US" altLang="zh-TW" dirty="0"/>
              <a:t>HAN can capture complex structures and rich </a:t>
            </a:r>
            <a:r>
              <a:rPr lang="en-US" altLang="zh-TW" dirty="0" smtClean="0"/>
              <a:t>semantics</a:t>
            </a:r>
            <a:r>
              <a:rPr lang="zh-TW" altLang="en-US" dirty="0" smtClean="0"/>
              <a:t> </a:t>
            </a:r>
            <a:r>
              <a:rPr lang="en-US" altLang="zh-TW" dirty="0" smtClean="0"/>
              <a:t>behind </a:t>
            </a:r>
            <a:r>
              <a:rPr lang="en-US" altLang="zh-TW" dirty="0"/>
              <a:t>heterogeneous graph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 proposed model leverages </a:t>
            </a:r>
            <a:r>
              <a:rPr lang="en-US" altLang="zh-TW" dirty="0" err="1" smtClean="0"/>
              <a:t>nodelevel</a:t>
            </a:r>
            <a:r>
              <a:rPr lang="zh-TW" altLang="en-US" dirty="0"/>
              <a:t> </a:t>
            </a:r>
            <a:r>
              <a:rPr lang="en-US" altLang="zh-TW" dirty="0" smtClean="0"/>
              <a:t>attention </a:t>
            </a:r>
            <a:r>
              <a:rPr lang="en-US" altLang="zh-TW" dirty="0"/>
              <a:t>and semantic-level attention to learn the </a:t>
            </a:r>
            <a:r>
              <a:rPr lang="en-US" altLang="zh-TW" dirty="0" smtClean="0"/>
              <a:t>importance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</a:t>
            </a:r>
            <a:r>
              <a:rPr lang="en-US" altLang="zh-TW" dirty="0"/>
              <a:t>nodes and meta-paths, respectively.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541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/>
              <a:t>Outline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sz="4000" dirty="0"/>
              <a:t>Method</a:t>
            </a:r>
          </a:p>
          <a:p>
            <a:r>
              <a:rPr lang="en-US" altLang="zh-TW" sz="4000" dirty="0"/>
              <a:t>Experiment</a:t>
            </a:r>
          </a:p>
          <a:p>
            <a:r>
              <a:rPr lang="en-US" altLang="zh-TW" sz="4000" dirty="0"/>
              <a:t>Conclusion</a:t>
            </a:r>
            <a:endParaRPr lang="zh-TW" altLang="en-US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093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/>
              <a:t>Introduction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b="1" dirty="0"/>
          </a:p>
          <a:p>
            <a:endParaRPr lang="en-US" altLang="zh-TW" b="1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" y="2123090"/>
            <a:ext cx="6791325" cy="3581400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4"/>
          <a:srcRect t="4836" r="23682" b="73913"/>
          <a:stretch/>
        </p:blipFill>
        <p:spPr>
          <a:xfrm>
            <a:off x="7803571" y="2911365"/>
            <a:ext cx="4115162" cy="17552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02069" y="2123090"/>
            <a:ext cx="2732690" cy="3436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866813" y="2611822"/>
            <a:ext cx="3988678" cy="21808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4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1045" y="503238"/>
            <a:ext cx="10515600" cy="1325562"/>
          </a:xfrm>
        </p:spPr>
        <p:txBody>
          <a:bodyPr>
            <a:normAutofit/>
          </a:bodyPr>
          <a:lstStyle/>
          <a:p>
            <a:r>
              <a:rPr lang="en-US" altLang="zh-TW" sz="7200" dirty="0"/>
              <a:t>Outline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Introduction</a:t>
            </a:r>
          </a:p>
          <a:p>
            <a:r>
              <a:rPr lang="en-US" altLang="zh-TW" sz="4400" dirty="0">
                <a:solidFill>
                  <a:srgbClr val="FF0000"/>
                </a:solidFill>
              </a:rPr>
              <a:t>Method</a:t>
            </a:r>
          </a:p>
          <a:p>
            <a:r>
              <a:rPr lang="en-US" altLang="zh-TW" sz="4400" dirty="0"/>
              <a:t>Experiment</a:t>
            </a:r>
          </a:p>
          <a:p>
            <a:r>
              <a:rPr lang="en-US" altLang="zh-TW" sz="4400" dirty="0"/>
              <a:t>Conclusion</a:t>
            </a:r>
            <a:endParaRPr lang="zh-TW" altLang="en-US" sz="44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618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PRELIMINARY</a:t>
            </a:r>
            <a:endParaRPr lang="zh-TW" altLang="en-US" sz="60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7" y="2154621"/>
            <a:ext cx="10515600" cy="4351337"/>
          </a:xfrm>
        </p:spPr>
        <p:txBody>
          <a:bodyPr/>
          <a:lstStyle/>
          <a:p>
            <a:r>
              <a:rPr lang="en-US" altLang="zh-TW" dirty="0"/>
              <a:t>Definition 3.1. Heterogeneous Graph</a:t>
            </a:r>
            <a:endParaRPr lang="zh-TW" altLang="en-US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l="20440" t="-3815" r="43191" b="3815"/>
          <a:stretch/>
        </p:blipFill>
        <p:spPr>
          <a:xfrm>
            <a:off x="2133599" y="2743200"/>
            <a:ext cx="2469932" cy="35814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03" y="4533900"/>
            <a:ext cx="1428750" cy="32385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665" y="3939764"/>
            <a:ext cx="1285875" cy="3905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151" y="3461849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PRELIMINARY</a:t>
            </a:r>
            <a:endParaRPr lang="zh-TW" altLang="en-US" sz="60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7" y="2154621"/>
            <a:ext cx="10515600" cy="4351337"/>
          </a:xfrm>
        </p:spPr>
        <p:txBody>
          <a:bodyPr/>
          <a:lstStyle/>
          <a:p>
            <a:r>
              <a:rPr lang="en-US" altLang="zh-TW" dirty="0"/>
              <a:t>Definition 3.2. </a:t>
            </a:r>
            <a:r>
              <a:rPr lang="en-US" altLang="zh-TW" dirty="0" smtClean="0"/>
              <a:t>Meta-path</a:t>
            </a:r>
          </a:p>
          <a:p>
            <a:r>
              <a:rPr lang="en-US" altLang="zh-TW" dirty="0"/>
              <a:t>Movie-Actor-Movie (</a:t>
            </a:r>
            <a:r>
              <a:rPr lang="en-US" altLang="zh-TW" dirty="0" smtClean="0"/>
              <a:t>MAM)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dirty="0"/>
              <a:t>Movie-Director-Movie (MDM).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7429"/>
          <a:stretch/>
        </p:blipFill>
        <p:spPr>
          <a:xfrm>
            <a:off x="1944414" y="3174125"/>
            <a:ext cx="2891165" cy="3581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48" y="3805894"/>
            <a:ext cx="694907" cy="8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PRELIMINARY</a:t>
            </a:r>
            <a:endParaRPr lang="zh-TW" altLang="en-US" sz="60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7" y="2154621"/>
            <a:ext cx="10515600" cy="4351337"/>
          </a:xfrm>
        </p:spPr>
        <p:txBody>
          <a:bodyPr/>
          <a:lstStyle/>
          <a:p>
            <a:r>
              <a:rPr lang="en-US" altLang="zh-TW" dirty="0"/>
              <a:t>Definition 3.3. Meta-path based Neighbors.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7429" t="48348"/>
          <a:stretch/>
        </p:blipFill>
        <p:spPr>
          <a:xfrm>
            <a:off x="5340650" y="3593278"/>
            <a:ext cx="2891165" cy="18498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086" y="2640860"/>
            <a:ext cx="1029457" cy="8853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0440" t="-3815" r="43191" b="3815"/>
          <a:stretch/>
        </p:blipFill>
        <p:spPr>
          <a:xfrm>
            <a:off x="1639611" y="2640860"/>
            <a:ext cx="2469932" cy="3581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10097" y="3174124"/>
            <a:ext cx="893379" cy="26696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9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overall framework of the proposed HAN.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39" y="1979612"/>
            <a:ext cx="6962775" cy="4200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43503" y="1979612"/>
            <a:ext cx="662152" cy="21002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095297" y="4093089"/>
            <a:ext cx="662152" cy="21002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肘形接點 14"/>
          <p:cNvCxnSpPr>
            <a:stCxn id="6" idx="2"/>
          </p:cNvCxnSpPr>
          <p:nvPr/>
        </p:nvCxnSpPr>
        <p:spPr>
          <a:xfrm rot="16200000" flipH="1">
            <a:off x="3464143" y="6155581"/>
            <a:ext cx="333573" cy="4091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86" y="6360137"/>
            <a:ext cx="1790700" cy="4476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/>
          <a:srcRect t="40206" r="82036" b="40132"/>
          <a:stretch/>
        </p:blipFill>
        <p:spPr>
          <a:xfrm>
            <a:off x="1284463" y="2677646"/>
            <a:ext cx="1220022" cy="7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10953</TotalTime>
  <Words>186</Words>
  <Application>Microsoft Office PowerPoint</Application>
  <PresentationFormat>寬螢幕</PresentationFormat>
  <Paragraphs>62</Paragraphs>
  <Slides>23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新細明體</vt:lpstr>
      <vt:lpstr>Arial</vt:lpstr>
      <vt:lpstr>Calibri</vt:lpstr>
      <vt:lpstr>Cambria</vt:lpstr>
      <vt:lpstr>Wingdings 2</vt:lpstr>
      <vt:lpstr>HDOfficeLightV0</vt:lpstr>
      <vt:lpstr>1_HDOfficeLightV0</vt:lpstr>
      <vt:lpstr>Heterogeneous Graph Attention Network</vt:lpstr>
      <vt:lpstr>Outline</vt:lpstr>
      <vt:lpstr>Outline</vt:lpstr>
      <vt:lpstr>Introduction</vt:lpstr>
      <vt:lpstr>Outline</vt:lpstr>
      <vt:lpstr>PRELIMINARY</vt:lpstr>
      <vt:lpstr>PRELIMINARY</vt:lpstr>
      <vt:lpstr>PRELIMINARY</vt:lpstr>
      <vt:lpstr>The overall framework of the proposed HAN.</vt:lpstr>
      <vt:lpstr>Node-level Attention</vt:lpstr>
      <vt:lpstr>Semantic-level Attention</vt:lpstr>
      <vt:lpstr>Algorithm </vt:lpstr>
      <vt:lpstr>Outline</vt:lpstr>
      <vt:lpstr>Dataset</vt:lpstr>
      <vt:lpstr>Qantitative results (%) on the node classification task.</vt:lpstr>
      <vt:lpstr>Qantitative results (%) on the node classification task.</vt:lpstr>
      <vt:lpstr>Qantitative results (%) on the node classification task.</vt:lpstr>
      <vt:lpstr>Meta-path based neighbors of node P831 and corresponding attention values</vt:lpstr>
      <vt:lpstr>Analysis of semantic-level attention.</vt:lpstr>
      <vt:lpstr>Qantitative results (%) on the node clustering task.</vt:lpstr>
      <vt:lpstr>Visualization embedding on DBLP</vt:lpstr>
      <vt:lpstr>Parameter sensitivity of HAN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YC</dc:creator>
  <cp:lastModifiedBy>YC</cp:lastModifiedBy>
  <cp:revision>194</cp:revision>
  <cp:lastPrinted>2019-05-06T05:16:43Z</cp:lastPrinted>
  <dcterms:created xsi:type="dcterms:W3CDTF">2018-01-25T10:31:57Z</dcterms:created>
  <dcterms:modified xsi:type="dcterms:W3CDTF">2019-05-06T05:21:03Z</dcterms:modified>
</cp:coreProperties>
</file>